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6" r:id="rId2"/>
    <p:sldId id="261" r:id="rId3"/>
    <p:sldId id="274" r:id="rId4"/>
    <p:sldId id="268" r:id="rId5"/>
    <p:sldId id="269" r:id="rId6"/>
    <p:sldId id="275" r:id="rId7"/>
    <p:sldId id="270" r:id="rId8"/>
    <p:sldId id="271" r:id="rId9"/>
    <p:sldId id="272" r:id="rId10"/>
    <p:sldId id="273" r:id="rId11"/>
    <p:sldId id="26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3"/>
    <a:srgbClr val="00217E"/>
    <a:srgbClr val="FF0D97"/>
    <a:srgbClr val="FF9933"/>
    <a:srgbClr val="9EFF29"/>
    <a:srgbClr val="003635"/>
    <a:srgbClr val="5DD5FF"/>
    <a:srgbClr val="600000"/>
    <a:srgbClr val="FF8225"/>
    <a:srgbClr val="FF2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100" d="100"/>
          <a:sy n="100" d="100"/>
        </p:scale>
        <p:origin x="320" y="4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701" y="1644445"/>
            <a:ext cx="7801893" cy="1777181"/>
          </a:xfrm>
          <a:noFill/>
          <a:effectLst>
            <a:outerShdw blurRad="50800" dist="38100" dir="2700000" algn="tl" rotWithShape="0">
              <a:prstClr val="black">
                <a:alpha val="40000"/>
              </a:prstClr>
            </a:outerShdw>
          </a:effectLst>
        </p:spPr>
        <p:txBody>
          <a:bodyPr>
            <a:normAutofit/>
          </a:bodyPr>
          <a:lstStyle>
            <a:lvl1pPr algn="l">
              <a:defRPr sz="3600">
                <a:solidFill>
                  <a:srgbClr val="E6008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4070" y="3491683"/>
            <a:ext cx="7766107" cy="678426"/>
          </a:xfrm>
        </p:spPr>
        <p:txBody>
          <a:bodyPr>
            <a:normAutofit/>
          </a:bodyPr>
          <a:lstStyle>
            <a:lvl1pPr marL="0" indent="0" algn="l">
              <a:buNone/>
              <a:defRPr sz="2800" b="0" i="0">
                <a:solidFill>
                  <a:srgbClr val="00217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442" y="320203"/>
            <a:ext cx="8259098" cy="763526"/>
          </a:xfrm>
        </p:spPr>
        <p:txBody>
          <a:bodyPr>
            <a:normAutofit/>
          </a:bodyPr>
          <a:lstStyle>
            <a:lvl1pPr algn="l">
              <a:defRPr sz="3600" baseline="0">
                <a:solidFill>
                  <a:srgbClr val="E6008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01445" y="1224116"/>
            <a:ext cx="8244349" cy="3524865"/>
          </a:xfrm>
        </p:spPr>
        <p:txBody>
          <a:bodyPr/>
          <a:lstStyle>
            <a:lvl1pPr algn="l">
              <a:defRPr sz="2800">
                <a:solidFill>
                  <a:srgbClr val="00217E"/>
                </a:solidFill>
              </a:defRPr>
            </a:lvl1pPr>
            <a:lvl2pPr algn="l">
              <a:defRPr>
                <a:solidFill>
                  <a:srgbClr val="00217E"/>
                </a:solidFill>
              </a:defRPr>
            </a:lvl2pPr>
            <a:lvl3pPr algn="l">
              <a:defRPr>
                <a:solidFill>
                  <a:srgbClr val="00217E"/>
                </a:solidFill>
              </a:defRPr>
            </a:lvl3pPr>
            <a:lvl4pPr algn="l">
              <a:defRPr>
                <a:solidFill>
                  <a:srgbClr val="00217E"/>
                </a:solidFill>
              </a:defRPr>
            </a:lvl4pPr>
            <a:lvl5pPr algn="l">
              <a:defRPr>
                <a:solidFill>
                  <a:srgbClr val="00217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386" y="487653"/>
            <a:ext cx="6618881" cy="725349"/>
          </a:xfrm>
        </p:spPr>
        <p:txBody>
          <a:bodyPr>
            <a:normAutofit/>
          </a:bodyPr>
          <a:lstStyle>
            <a:lvl1pPr algn="l">
              <a:defRPr sz="3600">
                <a:solidFill>
                  <a:srgbClr val="E6008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4574" y="1260986"/>
            <a:ext cx="6644149" cy="3508626"/>
          </a:xfrm>
        </p:spPr>
        <p:txBody>
          <a:bodyPr/>
          <a:lstStyle>
            <a:lvl1pPr>
              <a:defRPr sz="2800">
                <a:solidFill>
                  <a:srgbClr val="00217E"/>
                </a:solidFill>
              </a:defRPr>
            </a:lvl1pPr>
            <a:lvl2pPr>
              <a:defRPr>
                <a:solidFill>
                  <a:srgbClr val="00217E"/>
                </a:solidFill>
              </a:defRPr>
            </a:lvl2pPr>
            <a:lvl3pPr>
              <a:defRPr>
                <a:solidFill>
                  <a:srgbClr val="00217E"/>
                </a:solidFill>
              </a:defRPr>
            </a:lvl3pPr>
            <a:lvl4pPr>
              <a:defRPr>
                <a:solidFill>
                  <a:srgbClr val="00217E"/>
                </a:solidFill>
              </a:defRPr>
            </a:lvl4pPr>
            <a:lvl5pPr>
              <a:defRPr>
                <a:solidFill>
                  <a:srgbClr val="00217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7945" y="308513"/>
            <a:ext cx="8093365" cy="763525"/>
          </a:xfrm>
        </p:spPr>
        <p:txBody>
          <a:bodyPr>
            <a:normAutofit/>
          </a:bodyPr>
          <a:lstStyle>
            <a:lvl1pPr algn="l">
              <a:defRPr sz="3600" baseline="0">
                <a:solidFill>
                  <a:srgbClr val="E6008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99761"/>
            <a:ext cx="4040188" cy="479822"/>
          </a:xfrm>
        </p:spPr>
        <p:txBody>
          <a:bodyPr anchor="b"/>
          <a:lstStyle>
            <a:lvl1pPr marL="0" indent="0" algn="ctr">
              <a:buNone/>
              <a:defRPr sz="2400" b="1">
                <a:solidFill>
                  <a:srgbClr val="0021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72158"/>
            <a:ext cx="4040188" cy="2276294"/>
          </a:xfrm>
        </p:spPr>
        <p:txBody>
          <a:bodyPr/>
          <a:lstStyle>
            <a:lvl1pPr algn="ctr">
              <a:defRPr sz="2400">
                <a:solidFill>
                  <a:srgbClr val="00217E"/>
                </a:solidFill>
              </a:defRPr>
            </a:lvl1pPr>
            <a:lvl2pPr algn="ctr">
              <a:defRPr sz="2000">
                <a:solidFill>
                  <a:srgbClr val="00217E"/>
                </a:solidFill>
              </a:defRPr>
            </a:lvl2pPr>
            <a:lvl3pPr algn="ctr">
              <a:defRPr sz="1800">
                <a:solidFill>
                  <a:srgbClr val="00217E"/>
                </a:solidFill>
              </a:defRPr>
            </a:lvl3pPr>
            <a:lvl4pPr algn="ctr">
              <a:defRPr sz="1600">
                <a:solidFill>
                  <a:srgbClr val="00217E"/>
                </a:solidFill>
              </a:defRPr>
            </a:lvl4pPr>
            <a:lvl5pPr algn="ctr">
              <a:defRPr sz="1600">
                <a:solidFill>
                  <a:srgbClr val="00217E"/>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99761"/>
            <a:ext cx="4041775" cy="479822"/>
          </a:xfrm>
        </p:spPr>
        <p:txBody>
          <a:bodyPr anchor="b"/>
          <a:lstStyle>
            <a:lvl1pPr marL="0" indent="0" algn="ctr">
              <a:buNone/>
              <a:defRPr sz="2400" b="1">
                <a:solidFill>
                  <a:srgbClr val="0021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72158"/>
            <a:ext cx="4041775" cy="2276294"/>
          </a:xfrm>
        </p:spPr>
        <p:txBody>
          <a:bodyPr/>
          <a:lstStyle>
            <a:lvl1pPr algn="ctr">
              <a:defRPr sz="2400">
                <a:solidFill>
                  <a:srgbClr val="00217E"/>
                </a:solidFill>
              </a:defRPr>
            </a:lvl1pPr>
            <a:lvl2pPr algn="ctr">
              <a:defRPr sz="2000">
                <a:solidFill>
                  <a:srgbClr val="00217E"/>
                </a:solidFill>
              </a:defRPr>
            </a:lvl2pPr>
            <a:lvl3pPr algn="ctr">
              <a:defRPr sz="1800">
                <a:solidFill>
                  <a:srgbClr val="00217E"/>
                </a:solidFill>
              </a:defRPr>
            </a:lvl3pPr>
            <a:lvl4pPr algn="ctr">
              <a:defRPr sz="1600">
                <a:solidFill>
                  <a:srgbClr val="00217E"/>
                </a:solidFill>
              </a:defRPr>
            </a:lvl4pPr>
            <a:lvl5pPr algn="ctr">
              <a:defRPr sz="1600">
                <a:solidFill>
                  <a:srgbClr val="00217E"/>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8/22/2022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ideo" Target="https://www.youtube.com/embed/yJHfYJH29x8?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721" y="1734779"/>
            <a:ext cx="7728154" cy="1673941"/>
          </a:xfrm>
        </p:spPr>
        <p:txBody>
          <a:bodyPr>
            <a:normAutofit/>
          </a:bodyPr>
          <a:lstStyle/>
          <a:p>
            <a:r>
              <a:rPr lang="en-US" dirty="0">
                <a:latin typeface="Twinkl Cursive Looped" panose="02000000000000000000" pitchFamily="2" charset="0"/>
              </a:rPr>
              <a:t>Our school values</a:t>
            </a:r>
          </a:p>
        </p:txBody>
      </p:sp>
      <p:sp>
        <p:nvSpPr>
          <p:cNvPr id="3" name="Subtitle 2"/>
          <p:cNvSpPr>
            <a:spLocks noGrp="1"/>
          </p:cNvSpPr>
          <p:nvPr>
            <p:ph type="subTitle" idx="1"/>
          </p:nvPr>
        </p:nvSpPr>
        <p:spPr>
          <a:xfrm>
            <a:off x="671050" y="3480611"/>
            <a:ext cx="7883014" cy="730043"/>
          </a:xfrm>
        </p:spPr>
        <p:txBody>
          <a:bodyPr/>
          <a:lstStyle/>
          <a:p>
            <a:endParaRPr lang="en-US"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E415-9F26-0FAC-07D5-C4E3D759B99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361F337-D35A-963B-A521-06EE1A837721}"/>
              </a:ext>
            </a:extLst>
          </p:cNvPr>
          <p:cNvPicPr>
            <a:picLocks noGrp="1" noChangeAspect="1"/>
          </p:cNvPicPr>
          <p:nvPr>
            <p:ph idx="1"/>
          </p:nvPr>
        </p:nvPicPr>
        <p:blipFill>
          <a:blip r:embed="rId2"/>
          <a:stretch>
            <a:fillRect/>
          </a:stretch>
        </p:blipFill>
        <p:spPr>
          <a:xfrm>
            <a:off x="371942" y="321852"/>
            <a:ext cx="6428530" cy="4587349"/>
          </a:xfrm>
        </p:spPr>
      </p:pic>
    </p:spTree>
    <p:extLst>
      <p:ext uri="{BB962C8B-B14F-4D97-AF65-F5344CB8AC3E}">
        <p14:creationId xmlns:p14="http://schemas.microsoft.com/office/powerpoint/2010/main" val="371908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C7F9-756C-42B0-A797-C3D16EA93577}"/>
              </a:ext>
            </a:extLst>
          </p:cNvPr>
          <p:cNvSpPr>
            <a:spLocks noGrp="1"/>
          </p:cNvSpPr>
          <p:nvPr>
            <p:ph type="title"/>
          </p:nvPr>
        </p:nvSpPr>
        <p:spPr/>
        <p:txBody>
          <a:bodyPr/>
          <a:lstStyle/>
          <a:p>
            <a:pPr algn="l"/>
            <a:r>
              <a:rPr lang="en-GB" dirty="0">
                <a:latin typeface="Twinkl Cursive Looped" panose="02000000000000000000" pitchFamily="2" charset="0"/>
              </a:rPr>
              <a:t>Peace</a:t>
            </a:r>
          </a:p>
        </p:txBody>
      </p:sp>
      <p:pic>
        <p:nvPicPr>
          <p:cNvPr id="5" name="Picture 4">
            <a:extLst>
              <a:ext uri="{FF2B5EF4-FFF2-40B4-BE49-F238E27FC236}">
                <a16:creationId xmlns:a16="http://schemas.microsoft.com/office/drawing/2014/main" id="{CD5C4EFD-4DEC-A3F9-822E-28038FC15C6A}"/>
              </a:ext>
            </a:extLst>
          </p:cNvPr>
          <p:cNvPicPr>
            <a:picLocks noChangeAspect="1"/>
          </p:cNvPicPr>
          <p:nvPr/>
        </p:nvPicPr>
        <p:blipFill>
          <a:blip r:embed="rId2"/>
          <a:stretch>
            <a:fillRect/>
          </a:stretch>
        </p:blipFill>
        <p:spPr>
          <a:xfrm>
            <a:off x="3545449" y="1227661"/>
            <a:ext cx="2053102" cy="3787140"/>
          </a:xfrm>
          <a:prstGeom prst="rect">
            <a:avLst/>
          </a:prstGeom>
        </p:spPr>
      </p:pic>
      <p:pic>
        <p:nvPicPr>
          <p:cNvPr id="6" name="Picture 2" descr="See the source image">
            <a:extLst>
              <a:ext uri="{FF2B5EF4-FFF2-40B4-BE49-F238E27FC236}">
                <a16:creationId xmlns:a16="http://schemas.microsoft.com/office/drawing/2014/main" id="{1E545146-FFF1-9217-DB29-3284C814708E}"/>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488939" y="1873179"/>
            <a:ext cx="2077903" cy="1961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BBB1A77-714E-CADF-9157-F9C7F7C189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158" y="1714500"/>
            <a:ext cx="2326739" cy="244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8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6DB5281-1E02-99CE-5025-40CD34C70542}"/>
              </a:ext>
            </a:extLst>
          </p:cNvPr>
          <p:cNvSpPr>
            <a:spLocks noGrp="1"/>
          </p:cNvSpPr>
          <p:nvPr>
            <p:ph type="title"/>
          </p:nvPr>
        </p:nvSpPr>
        <p:spPr>
          <a:xfrm>
            <a:off x="456386" y="487653"/>
            <a:ext cx="6618881" cy="725349"/>
          </a:xfrm>
        </p:spPr>
        <p:txBody>
          <a:bodyPr/>
          <a:lstStyle/>
          <a:p>
            <a:endParaRPr lang="en-US"/>
          </a:p>
        </p:txBody>
      </p:sp>
      <p:sp>
        <p:nvSpPr>
          <p:cNvPr id="8" name="Content Placeholder 7">
            <a:extLst>
              <a:ext uri="{FF2B5EF4-FFF2-40B4-BE49-F238E27FC236}">
                <a16:creationId xmlns:a16="http://schemas.microsoft.com/office/drawing/2014/main" id="{1EC624D8-8B43-DEA8-48AB-7FC5B0776F34}"/>
              </a:ext>
            </a:extLst>
          </p:cNvPr>
          <p:cNvSpPr>
            <a:spLocks noGrp="1"/>
          </p:cNvSpPr>
          <p:nvPr>
            <p:ph idx="1"/>
          </p:nvPr>
        </p:nvSpPr>
        <p:spPr/>
        <p:txBody>
          <a:bodyPr/>
          <a:lstStyle/>
          <a:p>
            <a:endParaRPr lang="en-GB"/>
          </a:p>
        </p:txBody>
      </p:sp>
      <p:pic>
        <p:nvPicPr>
          <p:cNvPr id="10" name="Picture 9">
            <a:extLst>
              <a:ext uri="{FF2B5EF4-FFF2-40B4-BE49-F238E27FC236}">
                <a16:creationId xmlns:a16="http://schemas.microsoft.com/office/drawing/2014/main" id="{0788CE2D-8B01-6176-A440-4D407781BAE2}"/>
              </a:ext>
            </a:extLst>
          </p:cNvPr>
          <p:cNvPicPr>
            <a:picLocks noChangeAspect="1"/>
          </p:cNvPicPr>
          <p:nvPr/>
        </p:nvPicPr>
        <p:blipFill>
          <a:blip r:embed="rId2"/>
          <a:stretch>
            <a:fillRect/>
          </a:stretch>
        </p:blipFill>
        <p:spPr>
          <a:xfrm>
            <a:off x="239938" y="373888"/>
            <a:ext cx="6573592" cy="4541520"/>
          </a:xfrm>
          <a:prstGeom prst="rect">
            <a:avLst/>
          </a:prstGeom>
        </p:spPr>
      </p:pic>
    </p:spTree>
    <p:extLst>
      <p:ext uri="{BB962C8B-B14F-4D97-AF65-F5344CB8AC3E}">
        <p14:creationId xmlns:p14="http://schemas.microsoft.com/office/powerpoint/2010/main" val="145730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1379757-9970-2AE7-F5CC-C14FB09B3F8E}"/>
              </a:ext>
            </a:extLst>
          </p:cNvPr>
          <p:cNvSpPr>
            <a:spLocks noGrp="1"/>
          </p:cNvSpPr>
          <p:nvPr>
            <p:ph type="title"/>
          </p:nvPr>
        </p:nvSpPr>
        <p:spPr>
          <a:xfrm>
            <a:off x="456386" y="487653"/>
            <a:ext cx="6618881" cy="725349"/>
          </a:xfrm>
        </p:spPr>
        <p:txBody>
          <a:bodyPr/>
          <a:lstStyle/>
          <a:p>
            <a:endParaRPr lang="en-US"/>
          </a:p>
        </p:txBody>
      </p:sp>
      <p:pic>
        <p:nvPicPr>
          <p:cNvPr id="6" name="Picture 5">
            <a:extLst>
              <a:ext uri="{FF2B5EF4-FFF2-40B4-BE49-F238E27FC236}">
                <a16:creationId xmlns:a16="http://schemas.microsoft.com/office/drawing/2014/main" id="{2E44B2AE-E1E3-5F81-AB4F-E4FBEBDCEFCD}"/>
              </a:ext>
            </a:extLst>
          </p:cNvPr>
          <p:cNvPicPr>
            <a:picLocks noChangeAspect="1"/>
          </p:cNvPicPr>
          <p:nvPr/>
        </p:nvPicPr>
        <p:blipFill>
          <a:blip r:embed="rId2"/>
          <a:stretch>
            <a:fillRect/>
          </a:stretch>
        </p:blipFill>
        <p:spPr>
          <a:xfrm>
            <a:off x="323703" y="316106"/>
            <a:ext cx="6508815" cy="4507354"/>
          </a:xfrm>
          <a:prstGeom prst="rect">
            <a:avLst/>
          </a:prstGeom>
          <a:noFill/>
        </p:spPr>
      </p:pic>
    </p:spTree>
    <p:extLst>
      <p:ext uri="{BB962C8B-B14F-4D97-AF65-F5344CB8AC3E}">
        <p14:creationId xmlns:p14="http://schemas.microsoft.com/office/powerpoint/2010/main" val="195528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A036-3312-D04A-F1E8-081BF7DF722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CF72FC5-9BB8-519B-F54C-D06029BC3285}"/>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30EAEC3B-FBF2-DDE6-C5A5-6BAB2D3B06C3}"/>
              </a:ext>
            </a:extLst>
          </p:cNvPr>
          <p:cNvPicPr>
            <a:picLocks noChangeAspect="1"/>
          </p:cNvPicPr>
          <p:nvPr/>
        </p:nvPicPr>
        <p:blipFill>
          <a:blip r:embed="rId2"/>
          <a:stretch>
            <a:fillRect/>
          </a:stretch>
        </p:blipFill>
        <p:spPr>
          <a:xfrm>
            <a:off x="456386" y="373888"/>
            <a:ext cx="6124977" cy="4366260"/>
          </a:xfrm>
          <a:prstGeom prst="rect">
            <a:avLst/>
          </a:prstGeom>
        </p:spPr>
      </p:pic>
    </p:spTree>
    <p:extLst>
      <p:ext uri="{BB962C8B-B14F-4D97-AF65-F5344CB8AC3E}">
        <p14:creationId xmlns:p14="http://schemas.microsoft.com/office/powerpoint/2010/main" val="417137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50D9-C1CF-2E91-374E-323125D5C08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1E99056-C305-6F7E-0F73-5C0FA213E93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F890764-5BFC-8C5B-4FE7-E8C619B76483}"/>
              </a:ext>
            </a:extLst>
          </p:cNvPr>
          <p:cNvPicPr>
            <a:picLocks noChangeAspect="1"/>
          </p:cNvPicPr>
          <p:nvPr/>
        </p:nvPicPr>
        <p:blipFill>
          <a:blip r:embed="rId2"/>
          <a:stretch>
            <a:fillRect/>
          </a:stretch>
        </p:blipFill>
        <p:spPr>
          <a:xfrm>
            <a:off x="464574" y="287133"/>
            <a:ext cx="6310285" cy="4482479"/>
          </a:xfrm>
          <a:prstGeom prst="rect">
            <a:avLst/>
          </a:prstGeom>
        </p:spPr>
      </p:pic>
    </p:spTree>
    <p:extLst>
      <p:ext uri="{BB962C8B-B14F-4D97-AF65-F5344CB8AC3E}">
        <p14:creationId xmlns:p14="http://schemas.microsoft.com/office/powerpoint/2010/main" val="128211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3B6E-93BC-0C5D-B396-4A6F74B9979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7265423-0362-001B-7482-C02D884DAB5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0ACBCF7-828F-0779-AAEC-EB0A5F3FF17D}"/>
              </a:ext>
            </a:extLst>
          </p:cNvPr>
          <p:cNvPicPr>
            <a:picLocks noChangeAspect="1"/>
          </p:cNvPicPr>
          <p:nvPr/>
        </p:nvPicPr>
        <p:blipFill>
          <a:blip r:embed="rId2"/>
          <a:stretch>
            <a:fillRect/>
          </a:stretch>
        </p:blipFill>
        <p:spPr>
          <a:xfrm>
            <a:off x="541344" y="441987"/>
            <a:ext cx="5992514" cy="4213860"/>
          </a:xfrm>
          <a:prstGeom prst="rect">
            <a:avLst/>
          </a:prstGeom>
        </p:spPr>
      </p:pic>
    </p:spTree>
    <p:extLst>
      <p:ext uri="{BB962C8B-B14F-4D97-AF65-F5344CB8AC3E}">
        <p14:creationId xmlns:p14="http://schemas.microsoft.com/office/powerpoint/2010/main" val="61125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73EE-F627-FC41-6103-AE3D70FCA84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464E9AA-F8BE-B6CC-B43A-B15E8378B30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51CB36E-0306-FC6F-08FF-F9CC02549152}"/>
              </a:ext>
            </a:extLst>
          </p:cNvPr>
          <p:cNvPicPr>
            <a:picLocks noChangeAspect="1"/>
          </p:cNvPicPr>
          <p:nvPr/>
        </p:nvPicPr>
        <p:blipFill>
          <a:blip r:embed="rId2"/>
          <a:stretch>
            <a:fillRect/>
          </a:stretch>
        </p:blipFill>
        <p:spPr>
          <a:xfrm>
            <a:off x="252916" y="304800"/>
            <a:ext cx="6451142" cy="4556760"/>
          </a:xfrm>
          <a:prstGeom prst="rect">
            <a:avLst/>
          </a:prstGeom>
        </p:spPr>
      </p:pic>
    </p:spTree>
    <p:extLst>
      <p:ext uri="{BB962C8B-B14F-4D97-AF65-F5344CB8AC3E}">
        <p14:creationId xmlns:p14="http://schemas.microsoft.com/office/powerpoint/2010/main" val="22471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7C8F-A42E-50BB-12E7-9AB553D4195F}"/>
              </a:ext>
            </a:extLst>
          </p:cNvPr>
          <p:cNvSpPr>
            <a:spLocks noGrp="1"/>
          </p:cNvSpPr>
          <p:nvPr>
            <p:ph type="title"/>
          </p:nvPr>
        </p:nvSpPr>
        <p:spPr/>
        <p:txBody>
          <a:bodyPr/>
          <a:lstStyle/>
          <a:p>
            <a:r>
              <a:rPr lang="en-GB" dirty="0"/>
              <a:t>How can we develop inner peace?</a:t>
            </a:r>
          </a:p>
        </p:txBody>
      </p:sp>
      <p:sp>
        <p:nvSpPr>
          <p:cNvPr id="3" name="Content Placeholder 2">
            <a:extLst>
              <a:ext uri="{FF2B5EF4-FFF2-40B4-BE49-F238E27FC236}">
                <a16:creationId xmlns:a16="http://schemas.microsoft.com/office/drawing/2014/main" id="{66F5DC04-4168-BF7D-326D-590D3E8ED69E}"/>
              </a:ext>
            </a:extLst>
          </p:cNvPr>
          <p:cNvSpPr>
            <a:spLocks noGrp="1"/>
          </p:cNvSpPr>
          <p:nvPr>
            <p:ph idx="1"/>
          </p:nvPr>
        </p:nvSpPr>
        <p:spPr/>
        <p:txBody>
          <a:bodyPr/>
          <a:lstStyle/>
          <a:p>
            <a:r>
              <a:rPr lang="en-GB" dirty="0"/>
              <a:t>Practise mindfulness</a:t>
            </a:r>
          </a:p>
          <a:p>
            <a:r>
              <a:rPr lang="en-GB" dirty="0"/>
              <a:t>Practise breathing techniques</a:t>
            </a:r>
          </a:p>
          <a:p>
            <a:r>
              <a:rPr lang="en-GB" dirty="0"/>
              <a:t>Do activities that we enjoy and help to calm us</a:t>
            </a:r>
          </a:p>
          <a:p>
            <a:r>
              <a:rPr lang="en-GB" dirty="0"/>
              <a:t>Spend time outdoors</a:t>
            </a:r>
          </a:p>
        </p:txBody>
      </p:sp>
    </p:spTree>
    <p:extLst>
      <p:ext uri="{BB962C8B-B14F-4D97-AF65-F5344CB8AC3E}">
        <p14:creationId xmlns:p14="http://schemas.microsoft.com/office/powerpoint/2010/main" val="239378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FF8C10F-A171-A70D-D643-DE46FE602FD5}"/>
              </a:ext>
            </a:extLst>
          </p:cNvPr>
          <p:cNvSpPr>
            <a:spLocks noGrp="1"/>
          </p:cNvSpPr>
          <p:nvPr>
            <p:ph type="title"/>
          </p:nvPr>
        </p:nvSpPr>
        <p:spPr>
          <a:xfrm>
            <a:off x="501442" y="320203"/>
            <a:ext cx="8259098" cy="763526"/>
          </a:xfrm>
        </p:spPr>
        <p:txBody>
          <a:bodyPr/>
          <a:lstStyle/>
          <a:p>
            <a:r>
              <a:rPr lang="en-US" dirty="0"/>
              <a:t>Mindful breathing</a:t>
            </a:r>
          </a:p>
        </p:txBody>
      </p:sp>
      <p:pic>
        <p:nvPicPr>
          <p:cNvPr id="5" name="Picture 4">
            <a:extLst>
              <a:ext uri="{FF2B5EF4-FFF2-40B4-BE49-F238E27FC236}">
                <a16:creationId xmlns:a16="http://schemas.microsoft.com/office/drawing/2014/main" id="{AD24835C-7C56-BA0B-4060-E9ACB21E1748}"/>
              </a:ext>
            </a:extLst>
          </p:cNvPr>
          <p:cNvPicPr>
            <a:picLocks noChangeAspect="1"/>
          </p:cNvPicPr>
          <p:nvPr/>
        </p:nvPicPr>
        <p:blipFill>
          <a:blip r:embed="rId2"/>
          <a:stretch>
            <a:fillRect/>
          </a:stretch>
        </p:blipFill>
        <p:spPr>
          <a:xfrm>
            <a:off x="672324" y="1216496"/>
            <a:ext cx="2604276" cy="3872531"/>
          </a:xfrm>
          <a:prstGeom prst="rect">
            <a:avLst/>
          </a:prstGeom>
          <a:noFill/>
        </p:spPr>
      </p:pic>
      <p:pic>
        <p:nvPicPr>
          <p:cNvPr id="7" name="Picture 6">
            <a:extLst>
              <a:ext uri="{FF2B5EF4-FFF2-40B4-BE49-F238E27FC236}">
                <a16:creationId xmlns:a16="http://schemas.microsoft.com/office/drawing/2014/main" id="{0AE39109-E4E1-A3E3-1C1E-E796DE975373}"/>
              </a:ext>
            </a:extLst>
          </p:cNvPr>
          <p:cNvPicPr>
            <a:picLocks noChangeAspect="1"/>
          </p:cNvPicPr>
          <p:nvPr/>
        </p:nvPicPr>
        <p:blipFill>
          <a:blip r:embed="rId3"/>
          <a:stretch>
            <a:fillRect/>
          </a:stretch>
        </p:blipFill>
        <p:spPr>
          <a:xfrm>
            <a:off x="5098357" y="1216496"/>
            <a:ext cx="2603768" cy="3872531"/>
          </a:xfrm>
          <a:prstGeom prst="rect">
            <a:avLst/>
          </a:prstGeom>
        </p:spPr>
      </p:pic>
    </p:spTree>
    <p:extLst>
      <p:ext uri="{BB962C8B-B14F-4D97-AF65-F5344CB8AC3E}">
        <p14:creationId xmlns:p14="http://schemas.microsoft.com/office/powerpoint/2010/main" val="427466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726D-145E-4E4C-A7B8-C235EE460BD3}"/>
              </a:ext>
            </a:extLst>
          </p:cNvPr>
          <p:cNvSpPr>
            <a:spLocks noGrp="1"/>
          </p:cNvSpPr>
          <p:nvPr>
            <p:ph type="title"/>
          </p:nvPr>
        </p:nvSpPr>
        <p:spPr>
          <a:xfrm>
            <a:off x="1262559" y="433409"/>
            <a:ext cx="6618881" cy="725349"/>
          </a:xfrm>
        </p:spPr>
        <p:txBody>
          <a:bodyPr/>
          <a:lstStyle/>
          <a:p>
            <a:r>
              <a:rPr lang="en-GB" dirty="0">
                <a:latin typeface="Twinkl Cursive Looped" panose="02000000000000000000" pitchFamily="2" charset="0"/>
              </a:rPr>
              <a:t>What is our new value?</a:t>
            </a:r>
          </a:p>
        </p:txBody>
      </p:sp>
      <p:pic>
        <p:nvPicPr>
          <p:cNvPr id="5" name="Online Media 4" title="Read Aloud Story - Peace Is An Offering by Annette LeBox">
            <a:hlinkClick r:id="" action="ppaction://media"/>
            <a:extLst>
              <a:ext uri="{FF2B5EF4-FFF2-40B4-BE49-F238E27FC236}">
                <a16:creationId xmlns:a16="http://schemas.microsoft.com/office/drawing/2014/main" id="{E2CD716A-59B3-FB34-E221-468662AF9A9D}"/>
              </a:ext>
            </a:extLst>
          </p:cNvPr>
          <p:cNvPicPr>
            <a:picLocks noGrp="1" noRot="1" noChangeAspect="1"/>
          </p:cNvPicPr>
          <p:nvPr>
            <p:ph idx="1"/>
            <a:videoFile r:link="rId1"/>
          </p:nvPr>
        </p:nvPicPr>
        <p:blipFill>
          <a:blip r:embed="rId3"/>
          <a:stretch>
            <a:fillRect/>
          </a:stretch>
        </p:blipFill>
        <p:spPr>
          <a:xfrm>
            <a:off x="682625" y="1260475"/>
            <a:ext cx="6210300" cy="3508375"/>
          </a:xfrm>
          <a:prstGeom prst="rect">
            <a:avLst/>
          </a:prstGeom>
        </p:spPr>
      </p:pic>
    </p:spTree>
    <p:extLst>
      <p:ext uri="{BB962C8B-B14F-4D97-AF65-F5344CB8AC3E}">
        <p14:creationId xmlns:p14="http://schemas.microsoft.com/office/powerpoint/2010/main" val="128409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5482-8ADF-BD45-11D9-C9158416965F}"/>
              </a:ext>
            </a:extLst>
          </p:cNvPr>
          <p:cNvSpPr>
            <a:spLocks noGrp="1"/>
          </p:cNvSpPr>
          <p:nvPr>
            <p:ph type="title"/>
          </p:nvPr>
        </p:nvSpPr>
        <p:spPr/>
        <p:txBody>
          <a:bodyPr/>
          <a:lstStyle/>
          <a:p>
            <a:r>
              <a:rPr lang="en-GB" dirty="0"/>
              <a:t>Mindful breaks</a:t>
            </a:r>
          </a:p>
        </p:txBody>
      </p:sp>
      <p:pic>
        <p:nvPicPr>
          <p:cNvPr id="5" name="Content Placeholder 4">
            <a:extLst>
              <a:ext uri="{FF2B5EF4-FFF2-40B4-BE49-F238E27FC236}">
                <a16:creationId xmlns:a16="http://schemas.microsoft.com/office/drawing/2014/main" id="{A923D116-429E-BABF-923E-57A38AFE5915}"/>
              </a:ext>
            </a:extLst>
          </p:cNvPr>
          <p:cNvPicPr>
            <a:picLocks noGrp="1" noChangeAspect="1"/>
          </p:cNvPicPr>
          <p:nvPr>
            <p:ph idx="1"/>
          </p:nvPr>
        </p:nvPicPr>
        <p:blipFill>
          <a:blip r:embed="rId2"/>
          <a:stretch>
            <a:fillRect/>
          </a:stretch>
        </p:blipFill>
        <p:spPr>
          <a:xfrm>
            <a:off x="84580" y="1217062"/>
            <a:ext cx="2765299" cy="3813870"/>
          </a:xfrm>
        </p:spPr>
      </p:pic>
      <p:pic>
        <p:nvPicPr>
          <p:cNvPr id="7" name="Picture 6">
            <a:extLst>
              <a:ext uri="{FF2B5EF4-FFF2-40B4-BE49-F238E27FC236}">
                <a16:creationId xmlns:a16="http://schemas.microsoft.com/office/drawing/2014/main" id="{87A69F10-09C0-60C6-8394-D3A2C4DA78EA}"/>
              </a:ext>
            </a:extLst>
          </p:cNvPr>
          <p:cNvPicPr>
            <a:picLocks noChangeAspect="1"/>
          </p:cNvPicPr>
          <p:nvPr/>
        </p:nvPicPr>
        <p:blipFill>
          <a:blip r:embed="rId3"/>
          <a:stretch>
            <a:fillRect/>
          </a:stretch>
        </p:blipFill>
        <p:spPr>
          <a:xfrm>
            <a:off x="3084969" y="1230468"/>
            <a:ext cx="2765299" cy="3800464"/>
          </a:xfrm>
          <a:prstGeom prst="rect">
            <a:avLst/>
          </a:prstGeom>
        </p:spPr>
      </p:pic>
      <p:pic>
        <p:nvPicPr>
          <p:cNvPr id="9" name="Picture 8">
            <a:extLst>
              <a:ext uri="{FF2B5EF4-FFF2-40B4-BE49-F238E27FC236}">
                <a16:creationId xmlns:a16="http://schemas.microsoft.com/office/drawing/2014/main" id="{08750CCB-AF69-4DF6-ED41-828DCA311C65}"/>
              </a:ext>
            </a:extLst>
          </p:cNvPr>
          <p:cNvPicPr>
            <a:picLocks noChangeAspect="1"/>
          </p:cNvPicPr>
          <p:nvPr/>
        </p:nvPicPr>
        <p:blipFill>
          <a:blip r:embed="rId4"/>
          <a:stretch>
            <a:fillRect/>
          </a:stretch>
        </p:blipFill>
        <p:spPr>
          <a:xfrm>
            <a:off x="6085358" y="1223765"/>
            <a:ext cx="2752061" cy="3800464"/>
          </a:xfrm>
          <a:prstGeom prst="rect">
            <a:avLst/>
          </a:prstGeom>
        </p:spPr>
      </p:pic>
    </p:spTree>
    <p:extLst>
      <p:ext uri="{BB962C8B-B14F-4D97-AF65-F5344CB8AC3E}">
        <p14:creationId xmlns:p14="http://schemas.microsoft.com/office/powerpoint/2010/main" val="52507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7C8F-A42E-50BB-12E7-9AB553D4195F}"/>
              </a:ext>
            </a:extLst>
          </p:cNvPr>
          <p:cNvSpPr>
            <a:spLocks noGrp="1"/>
          </p:cNvSpPr>
          <p:nvPr>
            <p:ph type="title"/>
          </p:nvPr>
        </p:nvSpPr>
        <p:spPr/>
        <p:txBody>
          <a:bodyPr>
            <a:normAutofit fontScale="90000"/>
          </a:bodyPr>
          <a:lstStyle/>
          <a:p>
            <a:r>
              <a:rPr lang="en-GB" dirty="0"/>
              <a:t>How can we spread peace to others?</a:t>
            </a:r>
          </a:p>
        </p:txBody>
      </p:sp>
      <p:sp>
        <p:nvSpPr>
          <p:cNvPr id="3" name="Content Placeholder 2">
            <a:extLst>
              <a:ext uri="{FF2B5EF4-FFF2-40B4-BE49-F238E27FC236}">
                <a16:creationId xmlns:a16="http://schemas.microsoft.com/office/drawing/2014/main" id="{66F5DC04-4168-BF7D-326D-590D3E8ED69E}"/>
              </a:ext>
            </a:extLst>
          </p:cNvPr>
          <p:cNvSpPr>
            <a:spLocks noGrp="1"/>
          </p:cNvSpPr>
          <p:nvPr>
            <p:ph idx="1"/>
          </p:nvPr>
        </p:nvSpPr>
        <p:spPr/>
        <p:txBody>
          <a:bodyPr/>
          <a:lstStyle/>
          <a:p>
            <a:r>
              <a:rPr lang="en-GB" dirty="0"/>
              <a:t>Treat others with respect</a:t>
            </a:r>
          </a:p>
          <a:p>
            <a:r>
              <a:rPr lang="en-GB" dirty="0"/>
              <a:t>Embrace others differences</a:t>
            </a:r>
          </a:p>
          <a:p>
            <a:r>
              <a:rPr lang="en-GB" dirty="0"/>
              <a:t>Choose empathy instead of arguments</a:t>
            </a:r>
          </a:p>
          <a:p>
            <a:r>
              <a:rPr lang="en-GB" dirty="0"/>
              <a:t>Encourage others to take time for themselves.</a:t>
            </a:r>
          </a:p>
        </p:txBody>
      </p:sp>
    </p:spTree>
    <p:extLst>
      <p:ext uri="{BB962C8B-B14F-4D97-AF65-F5344CB8AC3E}">
        <p14:creationId xmlns:p14="http://schemas.microsoft.com/office/powerpoint/2010/main" val="123564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E415-5EAC-D0CE-661E-AE630970B347}"/>
              </a:ext>
            </a:extLst>
          </p:cNvPr>
          <p:cNvSpPr>
            <a:spLocks noGrp="1"/>
          </p:cNvSpPr>
          <p:nvPr>
            <p:ph type="title"/>
          </p:nvPr>
        </p:nvSpPr>
        <p:spPr>
          <a:xfrm>
            <a:off x="501442" y="320203"/>
            <a:ext cx="3735278" cy="708497"/>
          </a:xfrm>
        </p:spPr>
        <p:txBody>
          <a:bodyPr>
            <a:normAutofit fontScale="90000"/>
          </a:bodyPr>
          <a:lstStyle/>
          <a:p>
            <a:r>
              <a:rPr lang="en-GB" dirty="0"/>
              <a:t>International day of peace</a:t>
            </a:r>
          </a:p>
        </p:txBody>
      </p:sp>
      <p:pic>
        <p:nvPicPr>
          <p:cNvPr id="5" name="Content Placeholder 4">
            <a:extLst>
              <a:ext uri="{FF2B5EF4-FFF2-40B4-BE49-F238E27FC236}">
                <a16:creationId xmlns:a16="http://schemas.microsoft.com/office/drawing/2014/main" id="{4FD29F88-32C0-1C6C-6D34-32BA633A451E}"/>
              </a:ext>
            </a:extLst>
          </p:cNvPr>
          <p:cNvPicPr>
            <a:picLocks noGrp="1" noChangeAspect="1"/>
          </p:cNvPicPr>
          <p:nvPr>
            <p:ph idx="1"/>
          </p:nvPr>
        </p:nvPicPr>
        <p:blipFill>
          <a:blip r:embed="rId2"/>
          <a:stretch>
            <a:fillRect/>
          </a:stretch>
        </p:blipFill>
        <p:spPr>
          <a:xfrm>
            <a:off x="5524915" y="1321632"/>
            <a:ext cx="3235625" cy="3524250"/>
          </a:xfrm>
        </p:spPr>
      </p:pic>
      <p:pic>
        <p:nvPicPr>
          <p:cNvPr id="7" name="Picture 6">
            <a:extLst>
              <a:ext uri="{FF2B5EF4-FFF2-40B4-BE49-F238E27FC236}">
                <a16:creationId xmlns:a16="http://schemas.microsoft.com/office/drawing/2014/main" id="{BB4842BB-0025-5645-ED1A-EFEFB02691B3}"/>
              </a:ext>
            </a:extLst>
          </p:cNvPr>
          <p:cNvPicPr>
            <a:picLocks noChangeAspect="1"/>
          </p:cNvPicPr>
          <p:nvPr/>
        </p:nvPicPr>
        <p:blipFill>
          <a:blip r:embed="rId3"/>
          <a:stretch>
            <a:fillRect/>
          </a:stretch>
        </p:blipFill>
        <p:spPr>
          <a:xfrm>
            <a:off x="565896" y="1223963"/>
            <a:ext cx="4592844" cy="3719589"/>
          </a:xfrm>
          <a:prstGeom prst="rect">
            <a:avLst/>
          </a:prstGeom>
        </p:spPr>
      </p:pic>
    </p:spTree>
    <p:extLst>
      <p:ext uri="{BB962C8B-B14F-4D97-AF65-F5344CB8AC3E}">
        <p14:creationId xmlns:p14="http://schemas.microsoft.com/office/powerpoint/2010/main" val="149217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8554-0822-9769-F6BF-CAA2CE0FCD84}"/>
              </a:ext>
            </a:extLst>
          </p:cNvPr>
          <p:cNvSpPr>
            <a:spLocks noGrp="1"/>
          </p:cNvSpPr>
          <p:nvPr>
            <p:ph type="title"/>
          </p:nvPr>
        </p:nvSpPr>
        <p:spPr/>
        <p:txBody>
          <a:bodyPr>
            <a:normAutofit fontScale="90000"/>
          </a:bodyPr>
          <a:lstStyle/>
          <a:p>
            <a:r>
              <a:rPr lang="en-GB" dirty="0"/>
              <a:t>Peace challenge for</a:t>
            </a:r>
            <a:br>
              <a:rPr lang="en-GB" dirty="0"/>
            </a:br>
            <a:r>
              <a:rPr lang="en-GB" dirty="0"/>
              <a:t>September</a:t>
            </a:r>
          </a:p>
        </p:txBody>
      </p:sp>
      <p:sp>
        <p:nvSpPr>
          <p:cNvPr id="3" name="Content Placeholder 2">
            <a:extLst>
              <a:ext uri="{FF2B5EF4-FFF2-40B4-BE49-F238E27FC236}">
                <a16:creationId xmlns:a16="http://schemas.microsoft.com/office/drawing/2014/main" id="{01E77010-970F-C99B-A34D-D84D2CD5D1FF}"/>
              </a:ext>
            </a:extLst>
          </p:cNvPr>
          <p:cNvSpPr>
            <a:spLocks noGrp="1"/>
          </p:cNvSpPr>
          <p:nvPr>
            <p:ph idx="1"/>
          </p:nvPr>
        </p:nvSpPr>
        <p:spPr/>
        <p:txBody>
          <a:bodyPr>
            <a:normAutofit/>
          </a:bodyPr>
          <a:lstStyle/>
          <a:p>
            <a:r>
              <a:rPr lang="en-GB" sz="1600" i="0" dirty="0">
                <a:solidFill>
                  <a:srgbClr val="111111"/>
                </a:solidFill>
                <a:effectLst/>
                <a:latin typeface="Arial" panose="020B0604020202020204" pitchFamily="34" charset="0"/>
                <a:cs typeface="Arial" panose="020B0604020202020204" pitchFamily="34" charset="0"/>
              </a:rPr>
              <a:t>A "peace crane" is an origami crane used as symbol of peace. </a:t>
            </a:r>
            <a:r>
              <a:rPr lang="en-GB" sz="1600" i="0" dirty="0">
                <a:solidFill>
                  <a:srgbClr val="444444"/>
                </a:solidFill>
                <a:effectLst/>
                <a:latin typeface="Arial" panose="020B0604020202020204" pitchFamily="34" charset="0"/>
                <a:cs typeface="Arial" panose="020B0604020202020204" pitchFamily="34" charset="0"/>
              </a:rPr>
              <a:t>The Peace Crane Project invites every student on the planet to fold an origami crane, write a message of peace on its wings, then exchange it with another student</a:t>
            </a:r>
            <a:r>
              <a:rPr lang="en-GB" sz="1600" dirty="0">
                <a:solidFill>
                  <a:srgbClr val="111111"/>
                </a:solidFill>
                <a:latin typeface="Arial" panose="020B0604020202020204" pitchFamily="34" charset="0"/>
                <a:cs typeface="Arial" panose="020B0604020202020204" pitchFamily="34" charset="0"/>
              </a:rPr>
              <a:t>.</a:t>
            </a:r>
          </a:p>
          <a:p>
            <a:r>
              <a:rPr lang="en-GB" sz="1600" dirty="0">
                <a:solidFill>
                  <a:srgbClr val="111111"/>
                </a:solidFill>
                <a:latin typeface="Arial" panose="020B0604020202020204" pitchFamily="34" charset="0"/>
                <a:cs typeface="Arial" panose="020B0604020202020204" pitchFamily="34" charset="0"/>
              </a:rPr>
              <a:t>Your task is to create a crane (your can also create a dove or a heart) and write a message of peace. This can be a message for inner peace or world peace.</a:t>
            </a:r>
          </a:p>
          <a:p>
            <a:r>
              <a:rPr lang="en-GB" sz="1600" dirty="0">
                <a:solidFill>
                  <a:srgbClr val="111111"/>
                </a:solidFill>
                <a:latin typeface="Arial" panose="020B0604020202020204" pitchFamily="34" charset="0"/>
                <a:cs typeface="Arial" panose="020B0604020202020204" pitchFamily="34" charset="0"/>
              </a:rPr>
              <a:t>Take a picture of you giving your crane to a member of the family, another student, or someone else you know to help spread the message of peace.</a:t>
            </a:r>
            <a:endParaRPr lang="en-GB" sz="1600" dirty="0">
              <a:latin typeface="Arial" panose="020B0604020202020204" pitchFamily="34" charset="0"/>
              <a:cs typeface="Arial" panose="020B0604020202020204" pitchFamily="34" charset="0"/>
            </a:endParaRPr>
          </a:p>
        </p:txBody>
      </p:sp>
      <p:pic>
        <p:nvPicPr>
          <p:cNvPr id="2050" name="Picture 2" descr="Image result for what is a peace crane">
            <a:extLst>
              <a:ext uri="{FF2B5EF4-FFF2-40B4-BE49-F238E27FC236}">
                <a16:creationId xmlns:a16="http://schemas.microsoft.com/office/drawing/2014/main" id="{8B236E66-0743-4B39-D1E1-6D329AE7F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573" y="3125154"/>
            <a:ext cx="2870835" cy="19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98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EC6EC5-F42F-9411-881E-14706258019B}"/>
              </a:ext>
            </a:extLst>
          </p:cNvPr>
          <p:cNvSpPr>
            <a:spLocks noGrp="1"/>
          </p:cNvSpPr>
          <p:nvPr>
            <p:ph idx="1"/>
          </p:nvPr>
        </p:nvSpPr>
        <p:spPr>
          <a:xfrm>
            <a:off x="197874" y="175136"/>
            <a:ext cx="6644149" cy="4866764"/>
          </a:xfrm>
        </p:spPr>
        <p:txBody>
          <a:bodyPr>
            <a:normAutofit fontScale="47500" lnSpcReduction="20000"/>
          </a:bodyPr>
          <a:lstStyle/>
          <a:p>
            <a:pPr marL="0" indent="0" algn="l">
              <a:buNone/>
            </a:pPr>
            <a:r>
              <a:rPr lang="en-GB" b="1" i="0" u="sng" dirty="0">
                <a:solidFill>
                  <a:srgbClr val="666666"/>
                </a:solidFill>
                <a:effectLst/>
                <a:latin typeface="spinnaker"/>
              </a:rPr>
              <a:t>The dragons and the giants</a:t>
            </a:r>
          </a:p>
          <a:p>
            <a:pPr marL="0" indent="0" algn="l">
              <a:buNone/>
            </a:pPr>
            <a:r>
              <a:rPr lang="en-GB" i="0" dirty="0">
                <a:solidFill>
                  <a:srgbClr val="666666"/>
                </a:solidFill>
                <a:effectLst/>
                <a:latin typeface="spinnaker"/>
              </a:rPr>
              <a:t>Giants and dragons had been enemies for years on end, but they had learned a lot. They were no longer so foolish as to wage wars with terrible battles in which thousands died. Now, every year they held bowling matches instead. A giant against a dragon. Whoever lost would become the winner’s slave. If a dragon won, he could use the giant’s muscles for all that heavy lifting. If a giant won, he would have free flights and fire for the whole year.</a:t>
            </a:r>
          </a:p>
          <a:p>
            <a:pPr marL="0" indent="0" algn="l">
              <a:buNone/>
            </a:pPr>
            <a:r>
              <a:rPr lang="en-GB" i="0" dirty="0">
                <a:solidFill>
                  <a:srgbClr val="666666"/>
                </a:solidFill>
                <a:effectLst/>
                <a:latin typeface="spinnaker"/>
              </a:rPr>
              <a:t>That is how they prevented their deaths and yet they hated each other more and more. Every year the winners were so cruel to the losers, in revenge for the times they had lost. There came a time when what mattered most was not winning the bowling match, but rather not losing.</a:t>
            </a:r>
          </a:p>
          <a:p>
            <a:pPr marL="0" indent="0" algn="l">
              <a:buNone/>
            </a:pPr>
            <a:r>
              <a:rPr lang="en-GB" i="0" dirty="0" err="1">
                <a:solidFill>
                  <a:srgbClr val="666666"/>
                </a:solidFill>
                <a:effectLst/>
                <a:latin typeface="spinnaker"/>
              </a:rPr>
              <a:t>Yonk</a:t>
            </a:r>
            <a:r>
              <a:rPr lang="en-GB" i="0" dirty="0">
                <a:solidFill>
                  <a:srgbClr val="666666"/>
                </a:solidFill>
                <a:effectLst/>
                <a:latin typeface="spinnaker"/>
              </a:rPr>
              <a:t> the Giant was the best bowler, and the most afraid. He had never lost. Many dragons had been his slaves and they were dying to see him lose so they could get their revenge. This is why </a:t>
            </a:r>
            <a:r>
              <a:rPr lang="en-GB" i="0" dirty="0" err="1">
                <a:solidFill>
                  <a:srgbClr val="666666"/>
                </a:solidFill>
                <a:effectLst/>
                <a:latin typeface="spinnaker"/>
              </a:rPr>
              <a:t>Yonk</a:t>
            </a:r>
            <a:r>
              <a:rPr lang="en-GB" i="0" dirty="0">
                <a:solidFill>
                  <a:srgbClr val="666666"/>
                </a:solidFill>
                <a:effectLst/>
                <a:latin typeface="spinnaker"/>
              </a:rPr>
              <a:t> was terrified of losing. Especially since last year’s match, when he missed his first ever strike and decided that something had to change.</a:t>
            </a:r>
          </a:p>
          <a:p>
            <a:pPr marL="0" indent="0" algn="l">
              <a:buNone/>
            </a:pPr>
            <a:r>
              <a:rPr lang="en-GB" i="0" dirty="0">
                <a:solidFill>
                  <a:srgbClr val="666666"/>
                </a:solidFill>
                <a:effectLst/>
                <a:latin typeface="spinnaker"/>
              </a:rPr>
              <a:t>The following year he won again. When he arrived home, his slave dragon feared the worst but </a:t>
            </a:r>
            <a:r>
              <a:rPr lang="en-GB" i="0" dirty="0" err="1">
                <a:solidFill>
                  <a:srgbClr val="666666"/>
                </a:solidFill>
                <a:effectLst/>
                <a:latin typeface="spinnaker"/>
              </a:rPr>
              <a:t>Yonk</a:t>
            </a:r>
            <a:r>
              <a:rPr lang="en-GB" i="0" dirty="0">
                <a:solidFill>
                  <a:srgbClr val="666666"/>
                </a:solidFill>
                <a:effectLst/>
                <a:latin typeface="spinnaker"/>
              </a:rPr>
              <a:t> had a different idea in mind.</a:t>
            </a:r>
          </a:p>
          <a:p>
            <a:pPr marL="0" indent="0" algn="l">
              <a:buNone/>
            </a:pPr>
            <a:r>
              <a:rPr lang="en-GB" i="0" dirty="0">
                <a:solidFill>
                  <a:srgbClr val="666666"/>
                </a:solidFill>
                <a:effectLst/>
                <a:latin typeface="spinnaker"/>
              </a:rPr>
              <a:t>“This year you will not be my slave. We will go bowling and I will teach you all of my secrets. But you must promise me one thing: when you win your match next year, you will not be cruel to your giant. Do the same as I am doing with you.”</a:t>
            </a:r>
          </a:p>
          <a:p>
            <a:pPr marL="0" indent="0" algn="l">
              <a:buNone/>
            </a:pPr>
            <a:r>
              <a:rPr lang="en-GB" i="0" dirty="0">
                <a:solidFill>
                  <a:srgbClr val="666666"/>
                </a:solidFill>
                <a:effectLst/>
                <a:latin typeface="spinnaker"/>
              </a:rPr>
              <a:t>The dragon gladly accepted. </a:t>
            </a:r>
            <a:r>
              <a:rPr lang="en-GB" i="0" dirty="0" err="1">
                <a:solidFill>
                  <a:srgbClr val="666666"/>
                </a:solidFill>
                <a:effectLst/>
                <a:latin typeface="spinnaker"/>
              </a:rPr>
              <a:t>Yonk</a:t>
            </a:r>
            <a:r>
              <a:rPr lang="en-GB" i="0" dirty="0">
                <a:solidFill>
                  <a:srgbClr val="666666"/>
                </a:solidFill>
                <a:effectLst/>
                <a:latin typeface="spinnaker"/>
              </a:rPr>
              <a:t> kept his promise and he spent the entire year without flying or warming himself with the dragon’s fire breathing. The dragon also kept his promise and both did exactly the same every year afterwards. </a:t>
            </a:r>
            <a:r>
              <a:rPr lang="en-GB" i="0" dirty="0" err="1">
                <a:solidFill>
                  <a:srgbClr val="666666"/>
                </a:solidFill>
                <a:effectLst/>
                <a:latin typeface="spinnaker"/>
              </a:rPr>
              <a:t>Yonk’s</a:t>
            </a:r>
            <a:r>
              <a:rPr lang="en-GB" i="0" dirty="0">
                <a:solidFill>
                  <a:srgbClr val="666666"/>
                </a:solidFill>
                <a:effectLst/>
                <a:latin typeface="spinnaker"/>
              </a:rPr>
              <a:t> idea became so popular that, within just a few years, many giants and dragons were spending their days bowling together. They forgot about their battles and cruelty and treated each other as play friends rather than enemies.</a:t>
            </a:r>
          </a:p>
          <a:p>
            <a:pPr marL="0" indent="0" algn="l">
              <a:buNone/>
            </a:pPr>
            <a:r>
              <a:rPr lang="en-GB" i="0" dirty="0">
                <a:solidFill>
                  <a:srgbClr val="666666"/>
                </a:solidFill>
                <a:effectLst/>
                <a:latin typeface="spinnaker"/>
              </a:rPr>
              <a:t>Much later </a:t>
            </a:r>
            <a:r>
              <a:rPr lang="en-GB" i="0" dirty="0" err="1">
                <a:solidFill>
                  <a:srgbClr val="666666"/>
                </a:solidFill>
                <a:effectLst/>
                <a:latin typeface="spinnaker"/>
              </a:rPr>
              <a:t>Yonk</a:t>
            </a:r>
            <a:r>
              <a:rPr lang="en-GB" i="0" dirty="0">
                <a:solidFill>
                  <a:srgbClr val="666666"/>
                </a:solidFill>
                <a:effectLst/>
                <a:latin typeface="spinnaker"/>
              </a:rPr>
              <a:t> lost his first bowling match but he was no longer afraid of losing because, by putting a stop to the enslavement of dragons, he had ended their hatred and sowed the seeds of an almost impossible peace between giants and dragons.</a:t>
            </a:r>
          </a:p>
          <a:p>
            <a:pPr marL="0" indent="0" algn="l">
              <a:buNone/>
            </a:pPr>
            <a:endParaRPr lang="en-GB" b="1" i="0" dirty="0">
              <a:solidFill>
                <a:srgbClr val="666666"/>
              </a:solidFill>
              <a:effectLst/>
              <a:latin typeface="spinnaker"/>
            </a:endParaRPr>
          </a:p>
          <a:p>
            <a:pPr marL="0" indent="0" algn="l">
              <a:buNone/>
            </a:pPr>
            <a:endParaRPr lang="en-GB" b="1" i="0" dirty="0">
              <a:solidFill>
                <a:srgbClr val="666666"/>
              </a:solidFill>
              <a:effectLst/>
              <a:latin typeface="spinnaker"/>
            </a:endParaRPr>
          </a:p>
          <a:p>
            <a:endParaRPr lang="en-GB" dirty="0"/>
          </a:p>
        </p:txBody>
      </p:sp>
    </p:spTree>
    <p:extLst>
      <p:ext uri="{BB962C8B-B14F-4D97-AF65-F5344CB8AC3E}">
        <p14:creationId xmlns:p14="http://schemas.microsoft.com/office/powerpoint/2010/main" val="144664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3762D8-2F3D-460F-D545-773CC3FC5E08}"/>
              </a:ext>
            </a:extLst>
          </p:cNvPr>
          <p:cNvPicPr>
            <a:picLocks noChangeAspect="1"/>
          </p:cNvPicPr>
          <p:nvPr/>
        </p:nvPicPr>
        <p:blipFill rotWithShape="1">
          <a:blip r:embed="rId2"/>
          <a:srcRect t="14900" b="8309"/>
          <a:stretch/>
        </p:blipFill>
        <p:spPr>
          <a:xfrm>
            <a:off x="20" y="10"/>
            <a:ext cx="9143980" cy="5143490"/>
          </a:xfrm>
          <a:prstGeom prst="rect">
            <a:avLst/>
          </a:prstGeom>
          <a:noFill/>
        </p:spPr>
      </p:pic>
    </p:spTree>
    <p:extLst>
      <p:ext uri="{BB962C8B-B14F-4D97-AF65-F5344CB8AC3E}">
        <p14:creationId xmlns:p14="http://schemas.microsoft.com/office/powerpoint/2010/main" val="47931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1001460-A74C-17CC-88FB-537563EF9093}"/>
              </a:ext>
            </a:extLst>
          </p:cNvPr>
          <p:cNvSpPr>
            <a:spLocks noGrp="1"/>
          </p:cNvSpPr>
          <p:nvPr>
            <p:ph type="title"/>
          </p:nvPr>
        </p:nvSpPr>
        <p:spPr>
          <a:xfrm>
            <a:off x="456386" y="487653"/>
            <a:ext cx="6618881" cy="725349"/>
          </a:xfrm>
        </p:spPr>
        <p:txBody>
          <a:bodyPr/>
          <a:lstStyle/>
          <a:p>
            <a:endParaRPr lang="en-US"/>
          </a:p>
        </p:txBody>
      </p:sp>
      <p:pic>
        <p:nvPicPr>
          <p:cNvPr id="5" name="Content Placeholder 4">
            <a:extLst>
              <a:ext uri="{FF2B5EF4-FFF2-40B4-BE49-F238E27FC236}">
                <a16:creationId xmlns:a16="http://schemas.microsoft.com/office/drawing/2014/main" id="{35FF65E8-D0E6-9146-8FED-4F0868335061}"/>
              </a:ext>
            </a:extLst>
          </p:cNvPr>
          <p:cNvPicPr>
            <a:picLocks noGrp="1" noChangeAspect="1"/>
          </p:cNvPicPr>
          <p:nvPr>
            <p:ph idx="1"/>
          </p:nvPr>
        </p:nvPicPr>
        <p:blipFill>
          <a:blip r:embed="rId2"/>
          <a:stretch>
            <a:fillRect/>
          </a:stretch>
        </p:blipFill>
        <p:spPr>
          <a:xfrm>
            <a:off x="456386" y="350396"/>
            <a:ext cx="6458764" cy="4634164"/>
          </a:xfrm>
          <a:noFill/>
        </p:spPr>
      </p:pic>
    </p:spTree>
    <p:extLst>
      <p:ext uri="{BB962C8B-B14F-4D97-AF65-F5344CB8AC3E}">
        <p14:creationId xmlns:p14="http://schemas.microsoft.com/office/powerpoint/2010/main" val="149699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3BFD34A-D4D9-317C-8CF0-4F2D0E7F97C3}"/>
              </a:ext>
            </a:extLst>
          </p:cNvPr>
          <p:cNvSpPr>
            <a:spLocks noGrp="1"/>
          </p:cNvSpPr>
          <p:nvPr>
            <p:ph type="title"/>
          </p:nvPr>
        </p:nvSpPr>
        <p:spPr>
          <a:xfrm>
            <a:off x="501442" y="320203"/>
            <a:ext cx="8259098" cy="763526"/>
          </a:xfrm>
        </p:spPr>
        <p:txBody>
          <a:bodyPr/>
          <a:lstStyle/>
          <a:p>
            <a:endParaRPr lang="en-US"/>
          </a:p>
        </p:txBody>
      </p:sp>
      <p:pic>
        <p:nvPicPr>
          <p:cNvPr id="5" name="Content Placeholder 4">
            <a:extLst>
              <a:ext uri="{FF2B5EF4-FFF2-40B4-BE49-F238E27FC236}">
                <a16:creationId xmlns:a16="http://schemas.microsoft.com/office/drawing/2014/main" id="{BAEF59F5-B447-46D1-312C-4B968D3D4415}"/>
              </a:ext>
            </a:extLst>
          </p:cNvPr>
          <p:cNvPicPr>
            <a:picLocks noGrp="1" noChangeAspect="1"/>
          </p:cNvPicPr>
          <p:nvPr>
            <p:ph idx="1"/>
          </p:nvPr>
        </p:nvPicPr>
        <p:blipFill>
          <a:blip r:embed="rId2"/>
          <a:stretch>
            <a:fillRect/>
          </a:stretch>
        </p:blipFill>
        <p:spPr>
          <a:xfrm>
            <a:off x="501445" y="2265168"/>
            <a:ext cx="8244349" cy="1442760"/>
          </a:xfrm>
          <a:noFill/>
        </p:spPr>
      </p:pic>
    </p:spTree>
    <p:extLst>
      <p:ext uri="{BB962C8B-B14F-4D97-AF65-F5344CB8AC3E}">
        <p14:creationId xmlns:p14="http://schemas.microsoft.com/office/powerpoint/2010/main" val="388901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3DC0-F714-5677-B8BF-BE35B6DC6F6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697D947-A82C-EEBD-7B43-F64A8469F218}"/>
              </a:ext>
            </a:extLst>
          </p:cNvPr>
          <p:cNvPicPr>
            <a:picLocks noGrp="1" noChangeAspect="1"/>
          </p:cNvPicPr>
          <p:nvPr>
            <p:ph idx="1"/>
          </p:nvPr>
        </p:nvPicPr>
        <p:blipFill>
          <a:blip r:embed="rId2"/>
          <a:stretch>
            <a:fillRect/>
          </a:stretch>
        </p:blipFill>
        <p:spPr>
          <a:xfrm>
            <a:off x="401331" y="368935"/>
            <a:ext cx="6368908" cy="4591685"/>
          </a:xfrm>
        </p:spPr>
      </p:pic>
    </p:spTree>
    <p:extLst>
      <p:ext uri="{BB962C8B-B14F-4D97-AF65-F5344CB8AC3E}">
        <p14:creationId xmlns:p14="http://schemas.microsoft.com/office/powerpoint/2010/main" val="145007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AE56E30-B8FA-C489-5D8F-608E388FC1C8}"/>
              </a:ext>
            </a:extLst>
          </p:cNvPr>
          <p:cNvSpPr>
            <a:spLocks noGrp="1"/>
          </p:cNvSpPr>
          <p:nvPr>
            <p:ph type="title"/>
          </p:nvPr>
        </p:nvSpPr>
        <p:spPr>
          <a:xfrm>
            <a:off x="456386" y="487653"/>
            <a:ext cx="6618881" cy="725349"/>
          </a:xfrm>
        </p:spPr>
        <p:txBody>
          <a:bodyPr/>
          <a:lstStyle/>
          <a:p>
            <a:endParaRPr lang="en-US"/>
          </a:p>
        </p:txBody>
      </p:sp>
      <p:pic>
        <p:nvPicPr>
          <p:cNvPr id="5" name="Picture 4">
            <a:extLst>
              <a:ext uri="{FF2B5EF4-FFF2-40B4-BE49-F238E27FC236}">
                <a16:creationId xmlns:a16="http://schemas.microsoft.com/office/drawing/2014/main" id="{1715359F-541D-6466-9334-815E2E70A3A6}"/>
              </a:ext>
            </a:extLst>
          </p:cNvPr>
          <p:cNvPicPr>
            <a:picLocks noChangeAspect="1"/>
          </p:cNvPicPr>
          <p:nvPr/>
        </p:nvPicPr>
        <p:blipFill>
          <a:blip r:embed="rId2"/>
          <a:stretch>
            <a:fillRect/>
          </a:stretch>
        </p:blipFill>
        <p:spPr>
          <a:xfrm>
            <a:off x="126180" y="156085"/>
            <a:ext cx="6618881" cy="4831783"/>
          </a:xfrm>
          <a:prstGeom prst="rect">
            <a:avLst/>
          </a:prstGeom>
          <a:noFill/>
        </p:spPr>
      </p:pic>
    </p:spTree>
    <p:extLst>
      <p:ext uri="{BB962C8B-B14F-4D97-AF65-F5344CB8AC3E}">
        <p14:creationId xmlns:p14="http://schemas.microsoft.com/office/powerpoint/2010/main" val="213255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725E-65A7-D6AB-0E9B-9CE8E7CDB9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7CB93A5-D8CD-305E-53E9-0F58725FFE7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8A15C57-ECC0-0D71-0FDD-362E35CC2441}"/>
              </a:ext>
            </a:extLst>
          </p:cNvPr>
          <p:cNvPicPr>
            <a:picLocks noChangeAspect="1"/>
          </p:cNvPicPr>
          <p:nvPr/>
        </p:nvPicPr>
        <p:blipFill>
          <a:blip r:embed="rId2"/>
          <a:stretch>
            <a:fillRect/>
          </a:stretch>
        </p:blipFill>
        <p:spPr>
          <a:xfrm>
            <a:off x="81829" y="110124"/>
            <a:ext cx="6833768" cy="4923252"/>
          </a:xfrm>
          <a:prstGeom prst="rect">
            <a:avLst/>
          </a:prstGeom>
        </p:spPr>
      </p:pic>
    </p:spTree>
    <p:extLst>
      <p:ext uri="{BB962C8B-B14F-4D97-AF65-F5344CB8AC3E}">
        <p14:creationId xmlns:p14="http://schemas.microsoft.com/office/powerpoint/2010/main" val="1640936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On-screen Show (16:9)</PresentationFormat>
  <Paragraphs>29</Paragraphs>
  <Slides>23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spinnaker</vt:lpstr>
      <vt:lpstr>Twinkl Cursive Looped</vt:lpstr>
      <vt:lpstr>Office Theme</vt:lpstr>
      <vt:lpstr>Our school values</vt:lpstr>
      <vt:lpstr>What is our new value?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Peace</vt:lpstr>
      <vt:lpstr>PowerPoint Presentation</vt:lpstr>
      <vt:lpstr>PowerPoint Presentation</vt:lpstr>
      <vt:lpstr>PowerPoint Presentation</vt:lpstr>
      <vt:lpstr>PowerPoint Presentation</vt:lpstr>
      <vt:lpstr>PowerPoint Presentation</vt:lpstr>
      <vt:lpstr>PowerPoint Presentation</vt:lpstr>
      <vt:lpstr>How can we develop inner peace?</vt:lpstr>
      <vt:lpstr>Mindful breathing</vt:lpstr>
      <vt:lpstr>Mindful breaks</vt:lpstr>
      <vt:lpstr>How can we spread peace to others?</vt:lpstr>
      <vt:lpstr>International day of peace</vt:lpstr>
      <vt:lpstr>Peace challenge for September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school values</dc:title>
  <dc:creator/>
  <cp:lastModifiedBy/>
  <cp:revision>2</cp:revision>
  <dcterms:created xsi:type="dcterms:W3CDTF">2017-08-01T15:40:51Z</dcterms:created>
  <dcterms:modified xsi:type="dcterms:W3CDTF">2022-08-22T11:11:21Z</dcterms:modified>
</cp:coreProperties>
</file>